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54" r:id="rId2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6" Type="http://schemas.openxmlformats.org/officeDocument/2006/relationships/slide" Target="slides/slide14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1.png"/><Relationship Id="rId3" Type="http://schemas.openxmlformats.org/officeDocument/2006/relationships/image" Target="../media/image282.jpeg"/><Relationship Id="rId4" Type="http://schemas.openxmlformats.org/officeDocument/2006/relationships/image" Target="../media/image283.png"/><Relationship Id="rId5"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6" Type="http://schemas.openxmlformats.org/officeDocument/2006/relationships/image" Target="../media/image284.jpeg"/></Relationships>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EAAE7BE-E72C-9055-5D33-99AE6BCF65B9}"/>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A245F34-7443-4BE2-BA8D-4AD2941461F6}"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86BECD5B-2345-B938-E377-0338E23D05A5}"/>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9F43D4EA-2B89-B439-89A9-E9657417F1F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9E5908-611E-4844-A904-756997E6FBB1}"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13378" name="Text Box 2">
            <a:extLst>
              <a:ext uri="{FF2B5EF4-FFF2-40B4-BE49-F238E27FC236}">
                <a16:creationId xmlns:a16="http://schemas.microsoft.com/office/drawing/2014/main" id="{29D10D08-EDCE-7CDD-AF4D-20283D2C1091}"/>
              </a:ext>
            </a:extLst>
          </p:cNvPr>
          <p:cNvSpPr txBox="1">
            <a:spLocks noChangeArrowheads="1"/>
          </p:cNvSpPr>
          <p:nvPr/>
        </p:nvSpPr>
        <p:spPr bwMode="auto">
          <a:xfrm>
            <a:off x="2036763" y="65088"/>
            <a:ext cx="590391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3300"/>
                </a:solidFill>
                <a:effectLst/>
                <a:uLnTx/>
                <a:uFillTx/>
                <a:latin typeface="Arial" panose="020B0604020202020204" pitchFamily="34" charset="0"/>
                <a:ea typeface="+mn-ea"/>
                <a:cs typeface="+mn-cs"/>
              </a:rPr>
              <a:t>HIGH PERFORMANCE SURFACE TREATMENT REQUIRED FOR DIFFERENT TYPES OF CAVITIES</a:t>
            </a:r>
          </a:p>
        </p:txBody>
      </p:sp>
      <p:sp>
        <p:nvSpPr>
          <p:cNvPr id="613427" name="Text Box 51">
            <a:extLst>
              <a:ext uri="{FF2B5EF4-FFF2-40B4-BE49-F238E27FC236}">
                <a16:creationId xmlns:a16="http://schemas.microsoft.com/office/drawing/2014/main" id="{D49753A8-1FAE-D274-825E-F07D1E4D9C89}"/>
              </a:ext>
            </a:extLst>
          </p:cNvPr>
          <p:cNvSpPr txBox="1">
            <a:spLocks noChangeArrowheads="1"/>
          </p:cNvSpPr>
          <p:nvPr/>
        </p:nvSpPr>
        <p:spPr bwMode="auto">
          <a:xfrm>
            <a:off x="1279525" y="5178425"/>
            <a:ext cx="741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l-GR"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β</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 1 cavity   Eacc =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25 MV/m</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Need for an efficient surface treatment→ </a:t>
            </a:r>
            <a:r>
              <a:rPr kumimoji="0" lang="fr-FR" altLang="zh-CN" sz="1800" b="0" i="0" u="none" strike="noStrike" kern="1200" cap="none" spc="0" normalizeH="0" baseline="0" noProof="0" dirty="0">
                <a:ln>
                  <a:noFill/>
                </a:ln>
                <a:solidFill>
                  <a:srgbClr val="FF6600"/>
                </a:solidFill>
                <a:effectLst/>
                <a:uLnTx/>
                <a:uFillTx/>
                <a:latin typeface="Arial" panose="020B0604020202020204" pitchFamily="34" charset="0"/>
                <a:ea typeface="宋体" panose="02010600030101010101" pitchFamily="2" charset="-122"/>
                <a:cs typeface="Arial" panose="020B0604020202020204" pitchFamily="34" charset="0"/>
              </a:rPr>
              <a:t>Choice for Electro - Polishing</a:t>
            </a:r>
          </a:p>
        </p:txBody>
      </p:sp>
      <p:pic>
        <p:nvPicPr>
          <p:cNvPr id="613496" name="Picture 120">
            <a:extLst>
              <a:ext uri="{FF2B5EF4-FFF2-40B4-BE49-F238E27FC236}">
                <a16:creationId xmlns:a16="http://schemas.microsoft.com/office/drawing/2014/main" id="{9CAC542A-A252-8C86-B369-3E7C5507D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235325"/>
            <a:ext cx="6291262" cy="1328738"/>
          </a:xfrm>
          <a:prstGeom prst="rect">
            <a:avLst/>
          </a:prstGeom>
          <a:noFill/>
          <a:extLst>
            <a:ext uri="{909E8E84-426E-40DD-AFC4-6F175D3DCCD1}">
              <a14:hiddenFill xmlns:a14="http://schemas.microsoft.com/office/drawing/2010/main">
                <a:solidFill>
                  <a:srgbClr val="FFFFFF"/>
                </a:solidFill>
              </a14:hiddenFill>
            </a:ext>
          </a:extLst>
        </p:spPr>
      </p:pic>
      <p:sp>
        <p:nvSpPr>
          <p:cNvPr id="613497" name="Text Box 121">
            <a:extLst>
              <a:ext uri="{FF2B5EF4-FFF2-40B4-BE49-F238E27FC236}">
                <a16:creationId xmlns:a16="http://schemas.microsoft.com/office/drawing/2014/main" id="{DF143417-2880-11D1-C0D1-199CD2F7F3A6}"/>
              </a:ext>
            </a:extLst>
          </p:cNvPr>
          <p:cNvSpPr txBox="1">
            <a:spLocks noChangeArrowheads="1"/>
          </p:cNvSpPr>
          <p:nvPr/>
        </p:nvSpPr>
        <p:spPr bwMode="auto">
          <a:xfrm>
            <a:off x="5599113" y="4564063"/>
            <a:ext cx="3348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(Tesla: Ø=</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211mm L=1283mm)</a:t>
            </a:r>
          </a:p>
        </p:txBody>
      </p:sp>
      <p:sp>
        <p:nvSpPr>
          <p:cNvPr id="613498" name="Text Box 122">
            <a:extLst>
              <a:ext uri="{FF2B5EF4-FFF2-40B4-BE49-F238E27FC236}">
                <a16:creationId xmlns:a16="http://schemas.microsoft.com/office/drawing/2014/main" id="{400C9DC5-F183-013D-5D80-DAF64BBEEC70}"/>
              </a:ext>
            </a:extLst>
          </p:cNvPr>
          <p:cNvSpPr txBox="1">
            <a:spLocks noChangeArrowheads="1"/>
          </p:cNvSpPr>
          <p:nvPr/>
        </p:nvSpPr>
        <p:spPr bwMode="auto">
          <a:xfrm>
            <a:off x="1243013" y="4564063"/>
            <a:ext cx="43561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Ø</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382mm   L&gt;1430mm  1,76 m</a:t>
            </a:r>
            <a:r>
              <a:rPr kumimoji="0" lang="fr-FR"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88L</a:t>
            </a:r>
          </a:p>
        </p:txBody>
      </p:sp>
      <p:sp>
        <p:nvSpPr>
          <p:cNvPr id="613501" name="Text Box 125">
            <a:extLst>
              <a:ext uri="{FF2B5EF4-FFF2-40B4-BE49-F238E27FC236}">
                <a16:creationId xmlns:a16="http://schemas.microsoft.com/office/drawing/2014/main" id="{0842BD9F-5ACF-5C7B-0FBD-1C5FFE8C09D0}"/>
              </a:ext>
            </a:extLst>
          </p:cNvPr>
          <p:cNvSpPr txBox="1">
            <a:spLocks noChangeArrowheads="1"/>
          </p:cNvSpPr>
          <p:nvPr/>
        </p:nvSpPr>
        <p:spPr bwMode="auto">
          <a:xfrm>
            <a:off x="1890713" y="6035675"/>
            <a:ext cx="741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(optionnal) EP for </a:t>
            </a:r>
            <a:r>
              <a:rPr kumimoji="0" lang="el-GR"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β</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0.65 cavity    Eacc =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19 MV/m </a:t>
            </a:r>
          </a:p>
        </p:txBody>
      </p:sp>
      <p:pic>
        <p:nvPicPr>
          <p:cNvPr id="613502" name="Picture 126">
            <a:extLst>
              <a:ext uri="{FF2B5EF4-FFF2-40B4-BE49-F238E27FC236}">
                <a16:creationId xmlns:a16="http://schemas.microsoft.com/office/drawing/2014/main" id="{D0EB2DF1-953E-2250-D195-C536A7B4E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2701925"/>
            <a:ext cx="1122362" cy="533400"/>
          </a:xfrm>
          <a:prstGeom prst="rect">
            <a:avLst/>
          </a:prstGeom>
          <a:noFill/>
          <a:extLst>
            <a:ext uri="{909E8E84-426E-40DD-AFC4-6F175D3DCCD1}">
              <a14:hiddenFill xmlns:a14="http://schemas.microsoft.com/office/drawing/2010/main">
                <a:solidFill>
                  <a:srgbClr val="FFFFFF"/>
                </a:solidFill>
              </a14:hiddenFill>
            </a:ext>
          </a:extLst>
        </p:spPr>
      </p:pic>
      <p:sp>
        <p:nvSpPr>
          <p:cNvPr id="613503" name="Text Box 127">
            <a:extLst>
              <a:ext uri="{FF2B5EF4-FFF2-40B4-BE49-F238E27FC236}">
                <a16:creationId xmlns:a16="http://schemas.microsoft.com/office/drawing/2014/main" id="{753DCCB0-7362-D0E7-218D-52AE5626BEE6}"/>
              </a:ext>
            </a:extLst>
          </p:cNvPr>
          <p:cNvSpPr txBox="1">
            <a:spLocks noChangeArrowheads="1"/>
          </p:cNvSpPr>
          <p:nvPr/>
        </p:nvSpPr>
        <p:spPr bwMode="auto">
          <a:xfrm>
            <a:off x="2482850" y="1347788"/>
            <a:ext cx="66611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ILC Hi-Grade Program</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Tesla Shape cavities to be treated (final step) and tested at Saclay: Final VEP + Rinsing + Test</a:t>
            </a:r>
          </a:p>
        </p:txBody>
      </p:sp>
      <p:pic>
        <p:nvPicPr>
          <p:cNvPr id="613504" name="Picture 128">
            <a:extLst>
              <a:ext uri="{FF2B5EF4-FFF2-40B4-BE49-F238E27FC236}">
                <a16:creationId xmlns:a16="http://schemas.microsoft.com/office/drawing/2014/main" id="{84BC3BA2-E6B3-D987-D200-1A5CAB6DC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347788"/>
            <a:ext cx="1347787" cy="665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3505" name="Text Box 129">
            <a:extLst>
              <a:ext uri="{FF2B5EF4-FFF2-40B4-BE49-F238E27FC236}">
                <a16:creationId xmlns:a16="http://schemas.microsoft.com/office/drawing/2014/main" id="{98641259-6385-B5DF-0423-0C40D4C1326C}"/>
              </a:ext>
            </a:extLst>
          </p:cNvPr>
          <p:cNvSpPr txBox="1">
            <a:spLocks noChangeArrowheads="1"/>
          </p:cNvSpPr>
          <p:nvPr/>
        </p:nvSpPr>
        <p:spPr bwMode="auto">
          <a:xfrm>
            <a:off x="2482850" y="2868613"/>
            <a:ext cx="5409336" cy="44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Surface treatment for large proton cavity</a:t>
            </a:r>
          </a:p>
        </p:txBody>
      </p:sp>
      <p:pic>
        <p:nvPicPr>
          <p:cNvPr id="613507" name="Picture 131">
            <a:hlinkClick r:id="rId5"/>
            <a:extLst>
              <a:ext uri="{FF2B5EF4-FFF2-40B4-BE49-F238E27FC236}">
                <a16:creationId xmlns:a16="http://schemas.microsoft.com/office/drawing/2014/main" id="{FC6B3D35-24A3-9513-9DA3-AE5BDED33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238" y="6000750"/>
            <a:ext cx="971550" cy="62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